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702" r:id="rId2"/>
    <p:sldMasterId id="2147483686" r:id="rId3"/>
  </p:sldMasterIdLst>
  <p:notesMasterIdLst>
    <p:notesMasterId r:id="rId15"/>
  </p:notesMasterIdLst>
  <p:handoutMasterIdLst>
    <p:handoutMasterId r:id="rId16"/>
  </p:handoutMasterIdLst>
  <p:sldIdLst>
    <p:sldId id="277" r:id="rId4"/>
    <p:sldId id="399" r:id="rId5"/>
    <p:sldId id="400" r:id="rId6"/>
    <p:sldId id="408" r:id="rId7"/>
    <p:sldId id="402" r:id="rId8"/>
    <p:sldId id="403" r:id="rId9"/>
    <p:sldId id="410" r:id="rId10"/>
    <p:sldId id="405" r:id="rId11"/>
    <p:sldId id="409" r:id="rId12"/>
    <p:sldId id="407" r:id="rId13"/>
    <p:sldId id="41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8137"/>
    <a:srgbClr val="BC8F00"/>
    <a:srgbClr val="860000"/>
    <a:srgbClr val="00B0F0"/>
    <a:srgbClr val="1B3F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74" autoAdjust="0"/>
    <p:restoredTop sz="94660" autoAdjust="0"/>
  </p:normalViewPr>
  <p:slideViewPr>
    <p:cSldViewPr snapToGrid="0">
      <p:cViewPr varScale="1">
        <p:scale>
          <a:sx n="66" d="100"/>
          <a:sy n="66" d="100"/>
        </p:scale>
        <p:origin x="856" y="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-3168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CDA8E9-9948-4BC7-A1DE-415AE6D34228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B5F544-A886-482E-AF73-1D6364AAC6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9196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4AE53-78AB-4E30-A376-70F5FA87A326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732FBC-CC67-4B17-8935-02F23E3364A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5558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9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15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941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1"/>
          <p:cNvSpPr/>
          <p:nvPr userDrawn="1"/>
        </p:nvSpPr>
        <p:spPr>
          <a:xfrm>
            <a:off x="-19050" y="1905000"/>
            <a:ext cx="12211050" cy="4953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4" name="Прямоугольник 8"/>
          <p:cNvSpPr/>
          <p:nvPr userDrawn="1"/>
        </p:nvSpPr>
        <p:spPr>
          <a:xfrm>
            <a:off x="-19050" y="0"/>
            <a:ext cx="12211050" cy="4438650"/>
          </a:xfrm>
          <a:custGeom>
            <a:avLst/>
            <a:gdLst>
              <a:gd name="connsiteX0" fmla="*/ 0 w 12192000"/>
              <a:gd name="connsiteY0" fmla="*/ 0 h 4133850"/>
              <a:gd name="connsiteX1" fmla="*/ 12192000 w 12192000"/>
              <a:gd name="connsiteY1" fmla="*/ 0 h 4133850"/>
              <a:gd name="connsiteX2" fmla="*/ 12192000 w 12192000"/>
              <a:gd name="connsiteY2" fmla="*/ 4133850 h 4133850"/>
              <a:gd name="connsiteX3" fmla="*/ 0 w 12192000"/>
              <a:gd name="connsiteY3" fmla="*/ 4133850 h 4133850"/>
              <a:gd name="connsiteX4" fmla="*/ 0 w 12192000"/>
              <a:gd name="connsiteY4" fmla="*/ 0 h 4133850"/>
              <a:gd name="connsiteX0" fmla="*/ 19050 w 12211050"/>
              <a:gd name="connsiteY0" fmla="*/ 0 h 4133850"/>
              <a:gd name="connsiteX1" fmla="*/ 12211050 w 12211050"/>
              <a:gd name="connsiteY1" fmla="*/ 0 h 4133850"/>
              <a:gd name="connsiteX2" fmla="*/ 12211050 w 12211050"/>
              <a:gd name="connsiteY2" fmla="*/ 4133850 h 4133850"/>
              <a:gd name="connsiteX3" fmla="*/ 0 w 12211050"/>
              <a:gd name="connsiteY3" fmla="*/ 3219450 h 4133850"/>
              <a:gd name="connsiteX4" fmla="*/ 19050 w 12211050"/>
              <a:gd name="connsiteY4" fmla="*/ 0 h 4133850"/>
              <a:gd name="connsiteX0" fmla="*/ 19050 w 12211050"/>
              <a:gd name="connsiteY0" fmla="*/ 0 h 4438650"/>
              <a:gd name="connsiteX1" fmla="*/ 12211050 w 12211050"/>
              <a:gd name="connsiteY1" fmla="*/ 0 h 4438650"/>
              <a:gd name="connsiteX2" fmla="*/ 12211050 w 12211050"/>
              <a:gd name="connsiteY2" fmla="*/ 4438650 h 4438650"/>
              <a:gd name="connsiteX3" fmla="*/ 0 w 12211050"/>
              <a:gd name="connsiteY3" fmla="*/ 3219450 h 4438650"/>
              <a:gd name="connsiteX4" fmla="*/ 19050 w 12211050"/>
              <a:gd name="connsiteY4" fmla="*/ 0 h 443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1050" h="4438650">
                <a:moveTo>
                  <a:pt x="19050" y="0"/>
                </a:moveTo>
                <a:lnTo>
                  <a:pt x="12211050" y="0"/>
                </a:lnTo>
                <a:lnTo>
                  <a:pt x="12211050" y="4438650"/>
                </a:lnTo>
                <a:lnTo>
                  <a:pt x="0" y="3219450"/>
                </a:lnTo>
                <a:lnTo>
                  <a:pt x="19050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5" name="Прямоугольник 3"/>
          <p:cNvSpPr/>
          <p:nvPr userDrawn="1"/>
        </p:nvSpPr>
        <p:spPr>
          <a:xfrm>
            <a:off x="1085850" y="1009650"/>
            <a:ext cx="10020300" cy="5238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1847850" y="2819400"/>
            <a:ext cx="8496300" cy="2800350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974081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9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3695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143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016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2169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041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9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3695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609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627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157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941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1"/>
          <p:cNvSpPr/>
          <p:nvPr userDrawn="1"/>
        </p:nvSpPr>
        <p:spPr>
          <a:xfrm>
            <a:off x="-19050" y="1905000"/>
            <a:ext cx="12211050" cy="4953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4" name="Прямоугольник 8"/>
          <p:cNvSpPr/>
          <p:nvPr userDrawn="1"/>
        </p:nvSpPr>
        <p:spPr>
          <a:xfrm>
            <a:off x="-19050" y="0"/>
            <a:ext cx="12211050" cy="4438650"/>
          </a:xfrm>
          <a:custGeom>
            <a:avLst/>
            <a:gdLst>
              <a:gd name="connsiteX0" fmla="*/ 0 w 12192000"/>
              <a:gd name="connsiteY0" fmla="*/ 0 h 4133850"/>
              <a:gd name="connsiteX1" fmla="*/ 12192000 w 12192000"/>
              <a:gd name="connsiteY1" fmla="*/ 0 h 4133850"/>
              <a:gd name="connsiteX2" fmla="*/ 12192000 w 12192000"/>
              <a:gd name="connsiteY2" fmla="*/ 4133850 h 4133850"/>
              <a:gd name="connsiteX3" fmla="*/ 0 w 12192000"/>
              <a:gd name="connsiteY3" fmla="*/ 4133850 h 4133850"/>
              <a:gd name="connsiteX4" fmla="*/ 0 w 12192000"/>
              <a:gd name="connsiteY4" fmla="*/ 0 h 4133850"/>
              <a:gd name="connsiteX0" fmla="*/ 19050 w 12211050"/>
              <a:gd name="connsiteY0" fmla="*/ 0 h 4133850"/>
              <a:gd name="connsiteX1" fmla="*/ 12211050 w 12211050"/>
              <a:gd name="connsiteY1" fmla="*/ 0 h 4133850"/>
              <a:gd name="connsiteX2" fmla="*/ 12211050 w 12211050"/>
              <a:gd name="connsiteY2" fmla="*/ 4133850 h 4133850"/>
              <a:gd name="connsiteX3" fmla="*/ 0 w 12211050"/>
              <a:gd name="connsiteY3" fmla="*/ 3219450 h 4133850"/>
              <a:gd name="connsiteX4" fmla="*/ 19050 w 12211050"/>
              <a:gd name="connsiteY4" fmla="*/ 0 h 4133850"/>
              <a:gd name="connsiteX0" fmla="*/ 19050 w 12211050"/>
              <a:gd name="connsiteY0" fmla="*/ 0 h 4438650"/>
              <a:gd name="connsiteX1" fmla="*/ 12211050 w 12211050"/>
              <a:gd name="connsiteY1" fmla="*/ 0 h 4438650"/>
              <a:gd name="connsiteX2" fmla="*/ 12211050 w 12211050"/>
              <a:gd name="connsiteY2" fmla="*/ 4438650 h 4438650"/>
              <a:gd name="connsiteX3" fmla="*/ 0 w 12211050"/>
              <a:gd name="connsiteY3" fmla="*/ 3219450 h 4438650"/>
              <a:gd name="connsiteX4" fmla="*/ 19050 w 12211050"/>
              <a:gd name="connsiteY4" fmla="*/ 0 h 443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1050" h="4438650">
                <a:moveTo>
                  <a:pt x="19050" y="0"/>
                </a:moveTo>
                <a:lnTo>
                  <a:pt x="12211050" y="0"/>
                </a:lnTo>
                <a:lnTo>
                  <a:pt x="12211050" y="4438650"/>
                </a:lnTo>
                <a:lnTo>
                  <a:pt x="0" y="3219450"/>
                </a:lnTo>
                <a:lnTo>
                  <a:pt x="19050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5" name="Прямоугольник 3"/>
          <p:cNvSpPr/>
          <p:nvPr userDrawn="1"/>
        </p:nvSpPr>
        <p:spPr>
          <a:xfrm>
            <a:off x="1085850" y="1009650"/>
            <a:ext cx="10020300" cy="5238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1847850" y="2819400"/>
            <a:ext cx="8496300" cy="2800350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9740816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A48AB-23F1-45F1-98E5-D2CDC7A5261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8353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30204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09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1595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35627" y="164638"/>
            <a:ext cx="9456373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735627" y="932723"/>
            <a:ext cx="9456373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"/>
            <a:ext cx="2543605" cy="68641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378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143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2276872"/>
            <a:ext cx="12192000" cy="2400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3" name="Isosceles Triangle 2"/>
          <p:cNvSpPr/>
          <p:nvPr userDrawn="1"/>
        </p:nvSpPr>
        <p:spPr>
          <a:xfrm rot="10800000">
            <a:off x="1583392" y="4677509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2" name="Isosceles Triangle 11"/>
          <p:cNvSpPr/>
          <p:nvPr userDrawn="1"/>
        </p:nvSpPr>
        <p:spPr>
          <a:xfrm rot="10800000">
            <a:off x="4463712" y="4677509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3" name="Isosceles Triangle 12"/>
          <p:cNvSpPr/>
          <p:nvPr userDrawn="1"/>
        </p:nvSpPr>
        <p:spPr>
          <a:xfrm rot="10800000">
            <a:off x="7344032" y="4677509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4" name="Isosceles Triangle 13"/>
          <p:cNvSpPr/>
          <p:nvPr userDrawn="1"/>
        </p:nvSpPr>
        <p:spPr>
          <a:xfrm rot="10800000">
            <a:off x="10224348" y="4677509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15413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695732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576051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456369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72175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231904" y="2276872"/>
            <a:ext cx="5711957" cy="3936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103445" y="1412776"/>
            <a:ext cx="4560000" cy="36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20052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990600"/>
            <a:ext cx="3887755" cy="5867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079776" y="0"/>
            <a:ext cx="8112224" cy="36210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5747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013496"/>
            <a:ext cx="3887755" cy="3567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8304245" y="0"/>
            <a:ext cx="3887755" cy="4581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4773149"/>
            <a:ext cx="6096000" cy="20848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75951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595027" y="4101331"/>
            <a:ext cx="2400000" cy="23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16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9196973" y="1700808"/>
            <a:ext cx="2400000" cy="230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16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5027" y="1700808"/>
            <a:ext cx="2400000" cy="23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9196973" y="4101331"/>
            <a:ext cx="2400000" cy="23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119669" y="4101331"/>
            <a:ext cx="5952663" cy="23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119669" y="1700808"/>
            <a:ext cx="5952663" cy="23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83594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09650" y="480055"/>
            <a:ext cx="4224469" cy="4197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126140" y="480056"/>
            <a:ext cx="6336704" cy="22961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126140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310492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9494844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23021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767" y="2276873"/>
            <a:ext cx="7238124" cy="3966041"/>
          </a:xfrm>
          <a:prstGeom prst="rect">
            <a:avLst/>
          </a:prstGeom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705875" y="2485912"/>
            <a:ext cx="4832891" cy="31242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rgbClr val="EB4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rgbClr val="EB4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0415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4" descr="D:\Fullppt\005-PNG이미지\모니터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00" y="1815747"/>
            <a:ext cx="3360373" cy="335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D:\Fullppt\005-PNG이미지\모니터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826" y="1815747"/>
            <a:ext cx="3360373" cy="335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:\Fullppt\005-PNG이미지\모니터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251" y="1815747"/>
            <a:ext cx="3360373" cy="335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09901" y="1957962"/>
            <a:ext cx="3073864" cy="20800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539561" y="1957962"/>
            <a:ext cx="3073864" cy="20800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8169221" y="1957962"/>
            <a:ext cx="3073864" cy="20800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4068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41010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46571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72011" y="1508786"/>
            <a:ext cx="3799787" cy="486556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 sz="24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1978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01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216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04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9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60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62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 l="1000" t="-1000" r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39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 cstate="print">
            <a:lum/>
          </a:blip>
          <a:srcRect/>
          <a:stretch>
            <a:fillRect l="1000" t="-1000" r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39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8544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</p:sldLayoutIdLst>
  <p:hf hdr="0" ft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3.glb"/><Relationship Id="rId5" Type="http://schemas.openxmlformats.org/officeDocument/2006/relationships/image" Target="../media/image7.png"/><Relationship Id="rId4" Type="http://schemas.microsoft.com/office/2017/06/relationships/model3d" Target="../media/model3d2.glb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17/06/relationships/model3d" Target="../media/model3d3.glb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17/06/relationships/model3d" Target="../media/model3d6.glb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17/06/relationships/model3d" Target="../media/model3d6.glb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-4421" y="6053794"/>
            <a:ext cx="12196420" cy="439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02197" y="5901985"/>
            <a:ext cx="45719" cy="61388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lide Number Placeholder 2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0983CA01-DED8-4A8A-82CA-5B1BE1DADB0C}"/>
              </a:ext>
            </a:extLst>
          </p:cNvPr>
          <p:cNvSpPr/>
          <p:nvPr/>
        </p:nvSpPr>
        <p:spPr>
          <a:xfrm flipV="1">
            <a:off x="9506857" y="5939880"/>
            <a:ext cx="1291772" cy="1157606"/>
          </a:xfrm>
          <a:prstGeom prst="rtTriangle">
            <a:avLst/>
          </a:prstGeom>
          <a:solidFill>
            <a:srgbClr val="FFFFFF">
              <a:lumMod val="95000"/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7" name="Right Triangle 36">
            <a:extLst>
              <a:ext uri="{FF2B5EF4-FFF2-40B4-BE49-F238E27FC236}">
                <a16:creationId xmlns:a16="http://schemas.microsoft.com/office/drawing/2014/main" id="{0983CA01-DED8-4A8A-82CA-5B1BE1DADB0C}"/>
              </a:ext>
            </a:extLst>
          </p:cNvPr>
          <p:cNvSpPr/>
          <p:nvPr/>
        </p:nvSpPr>
        <p:spPr>
          <a:xfrm flipH="1">
            <a:off x="7045437" y="-64960"/>
            <a:ext cx="5146562" cy="5852440"/>
          </a:xfrm>
          <a:prstGeom prst="rtTriangle">
            <a:avLst/>
          </a:prstGeom>
          <a:solidFill>
            <a:srgbClr val="FFFFFF">
              <a:lumMod val="95000"/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698031" y="1476029"/>
            <a:ext cx="6829425" cy="2797237"/>
          </a:xfrm>
          <a:prstGeom prst="rect">
            <a:avLst/>
          </a:prstGeom>
          <a:gradFill flip="none" rotWithShape="1">
            <a:gsLst>
              <a:gs pos="15000">
                <a:srgbClr val="FFFFFF">
                  <a:alpha val="34000"/>
                </a:srgbClr>
              </a:gs>
              <a:gs pos="94000">
                <a:srgbClr val="FFFFFF">
                  <a:alpha val="34000"/>
                </a:srgbClr>
              </a:gs>
              <a:gs pos="2655">
                <a:schemeClr val="bg1">
                  <a:alpha val="0"/>
                </a:schemeClr>
              </a:gs>
              <a:gs pos="51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400" i="1" dirty="0">
                <a:solidFill>
                  <a:srgbClr val="000000"/>
                </a:solidFill>
              </a:rPr>
              <a:t>Submitted in the partial fulfillment for the award of the degree of</a:t>
            </a:r>
          </a:p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BACHELOR OF ENGINEERING </a:t>
            </a:r>
            <a:endParaRPr lang="en-US" sz="2400" dirty="0">
              <a:solidFill>
                <a:srgbClr val="0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2400" i="1" dirty="0">
                <a:solidFill>
                  <a:srgbClr val="000000"/>
                </a:solidFill>
              </a:rPr>
              <a:t> IN</a:t>
            </a:r>
          </a:p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AIML</a:t>
            </a:r>
          </a:p>
        </p:txBody>
      </p:sp>
      <p:sp>
        <p:nvSpPr>
          <p:cNvPr id="43" name="Right Triangle 42"/>
          <p:cNvSpPr/>
          <p:nvPr/>
        </p:nvSpPr>
        <p:spPr>
          <a:xfrm rot="10800000" flipV="1">
            <a:off x="9829797" y="5333999"/>
            <a:ext cx="2366623" cy="1600201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6881359" y="6019560"/>
            <a:ext cx="492860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20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2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600" b="1" dirty="0">
              <a:latin typeface="Casper" panose="02000506000000020004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885780" y="6043646"/>
            <a:ext cx="45719" cy="3706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443345" y="6014156"/>
            <a:ext cx="588260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Department of AIT-CSE</a:t>
            </a:r>
            <a:endParaRPr lang="en-US" sz="1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1657138" y="443068"/>
            <a:ext cx="847709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algn="ctr"/>
            <a:r>
              <a:rPr lang="en-US" sz="3600" dirty="0">
                <a:latin typeface="Arial Black" panose="020B0A04020102020204" pitchFamily="34" charset="0"/>
              </a:rPr>
              <a:t>Automatic License Number Plate Recognition System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56200" y="4713444"/>
            <a:ext cx="22981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Submitted by: </a:t>
            </a:r>
          </a:p>
          <a:p>
            <a:r>
              <a:rPr lang="en-US" sz="2000" dirty="0"/>
              <a:t>NAMAN RAJ YADAV</a:t>
            </a:r>
          </a:p>
          <a:p>
            <a:r>
              <a:rPr lang="en-US" sz="2000" dirty="0"/>
              <a:t>21BCS11862</a:t>
            </a:r>
          </a:p>
          <a:p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7681250" y="4725655"/>
            <a:ext cx="29713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Under the Supervision of: </a:t>
            </a:r>
            <a:endParaRPr lang="en-US" sz="2000" dirty="0"/>
          </a:p>
          <a:p>
            <a:r>
              <a:rPr lang="en-IN" sz="20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Pulkit Dwivedi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56502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6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[1]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Llorca</a:t>
            </a:r>
            <a:r>
              <a:rPr lang="en-US" sz="16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R., Gómez, E., &amp;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Albiol</a:t>
            </a:r>
            <a:r>
              <a:rPr lang="en-US" sz="16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A. (2011). "Automatic License Plate Recognition System using a combination of Morphological Operations, statistical features, and Neural Networks." Pattern Recognition and Image Analysis, 170, 125-137. </a:t>
            </a:r>
            <a:endParaRPr lang="en-IN" sz="16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algn="ctr"/>
            <a:r>
              <a:rPr lang="en-US" sz="16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 </a:t>
            </a:r>
            <a:endParaRPr lang="en-IN" sz="16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indent="0" algn="just">
              <a:buNone/>
            </a:pPr>
            <a:r>
              <a:rPr lang="en-US" sz="16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[2] Amin, K. M., Bhuiyan, M. S. U., &amp;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Mihalcik</a:t>
            </a:r>
            <a:r>
              <a:rPr lang="en-US" sz="16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D. (2015). "A innovative approach for automatic registered plate recognition using SURF and CNN." Pattern Recognition Letters, 68, 261-267. </a:t>
            </a:r>
            <a:endParaRPr lang="en-IN" sz="16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indent="0" algn="just">
              <a:buNone/>
            </a:pPr>
            <a:r>
              <a:rPr lang="en-US" sz="16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 </a:t>
            </a:r>
            <a:endParaRPr lang="en-IN" sz="16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indent="0" algn="just">
              <a:buNone/>
            </a:pPr>
            <a:r>
              <a:rPr lang="en-US" sz="16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[3] Zhang, P., Zhou, C., and Xiao, B. (2015). "A hybrid approach to automated automobile registration plate identification based on edge perception and Hough rotation." 126(11), 1813–1819,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Optik</a:t>
            </a:r>
            <a:r>
              <a:rPr lang="en-US" sz="16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- the World's Journal for Lighting and Electron Vision.</a:t>
            </a:r>
            <a:endParaRPr lang="en-IN" sz="16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indent="0" algn="just">
              <a:buNone/>
            </a:pPr>
            <a:r>
              <a:rPr lang="en-US" sz="16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 </a:t>
            </a:r>
            <a:endParaRPr lang="en-IN" sz="16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indent="0" algn="just">
              <a:buNone/>
            </a:pPr>
            <a:r>
              <a:rPr lang="en-US" sz="16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[4] Wei, D., Ding, S., &amp; Zhou, M. (2015). "A region-based approach for automated vehicle registered plate identification." IEEE Transactions on Intelligent Transportation Systems, 16(4), 1643-1652. </a:t>
            </a:r>
            <a:endParaRPr lang="en-IN" sz="16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indent="0" algn="just">
              <a:buNone/>
            </a:pPr>
            <a:r>
              <a:rPr lang="en-US" sz="16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 </a:t>
            </a:r>
            <a:endParaRPr lang="en-IN" sz="16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indent="0" algn="just">
              <a:buNone/>
            </a:pPr>
            <a:r>
              <a:rPr lang="en-US" sz="16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[5]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Proença</a:t>
            </a:r>
            <a:r>
              <a:rPr lang="en-US" sz="16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H., &amp; Martins, P. P. (2013). "Automatic License Plate Detection and Recognition: An Extensive Survey." Pattern Recognition, 46(7), 1934-1952. </a:t>
            </a:r>
            <a:endParaRPr lang="en-IN" sz="16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indent="0" algn="just">
              <a:buNone/>
            </a:pPr>
            <a:r>
              <a:rPr lang="en-US" sz="16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 </a:t>
            </a:r>
            <a:endParaRPr lang="en-IN" sz="16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5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0328D-EA36-1005-0A1C-69AFAABEF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7811"/>
            <a:ext cx="10515600" cy="1325563"/>
          </a:xfrm>
        </p:spPr>
        <p:txBody>
          <a:bodyPr/>
          <a:lstStyle/>
          <a:p>
            <a:r>
              <a:rPr lang="en-IN" dirty="0"/>
              <a:t>				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08D832-9A37-68B2-7530-388462144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800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676" y="365126"/>
            <a:ext cx="10515600" cy="976206"/>
          </a:xfrm>
        </p:spPr>
        <p:txBody>
          <a:bodyPr/>
          <a:lstStyle/>
          <a:p>
            <a:r>
              <a:rPr lang="en-US" b="1" dirty="0">
                <a:latin typeface="Times New Roman"/>
                <a:cs typeface="Times New Roman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8220"/>
            <a:ext cx="10515600" cy="495225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Introduction to Project</a:t>
            </a:r>
          </a:p>
          <a:p>
            <a:r>
              <a:rPr lang="en-US" dirty="0">
                <a:latin typeface="Times New Roman"/>
                <a:cs typeface="Times New Roman"/>
              </a:rPr>
              <a:t>Objectives of the work </a:t>
            </a:r>
          </a:p>
          <a:p>
            <a:r>
              <a:rPr lang="en-US" dirty="0">
                <a:latin typeface="Times New Roman"/>
                <a:cs typeface="Times New Roman"/>
              </a:rPr>
              <a:t>Methodology used</a:t>
            </a:r>
            <a:endParaRPr lang="en-US" spc="-10" dirty="0">
              <a:latin typeface="Times New Roman"/>
              <a:cs typeface="Times New Roman"/>
            </a:endParaRPr>
          </a:p>
          <a:p>
            <a:r>
              <a:rPr lang="en-US" spc="-10" dirty="0">
                <a:latin typeface="Times New Roman"/>
                <a:cs typeface="Times New Roman"/>
              </a:rPr>
              <a:t>Conclusion</a:t>
            </a:r>
            <a:endParaRPr lang="en-US" dirty="0">
              <a:latin typeface="Times New Roman"/>
              <a:cs typeface="Times New Roman"/>
            </a:endParaRPr>
          </a:p>
          <a:p>
            <a:r>
              <a:rPr lang="en-US" dirty="0">
                <a:latin typeface="Times New Roman"/>
                <a:cs typeface="Times New Roman"/>
              </a:rPr>
              <a:t>References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2</a:t>
            </a:fld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City Scene">
                <a:extLst>
                  <a:ext uri="{FF2B5EF4-FFF2-40B4-BE49-F238E27FC236}">
                    <a16:creationId xmlns:a16="http://schemas.microsoft.com/office/drawing/2014/main" id="{56B01BD7-194C-FDFC-DF5B-E7A9BF443B0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59563374"/>
                  </p:ext>
                </p:extLst>
              </p:nvPr>
            </p:nvGraphicFramePr>
            <p:xfrm>
              <a:off x="2646947" y="1660358"/>
              <a:ext cx="8961120" cy="519764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961120" cy="5197642"/>
                    </a:xfrm>
                    <a:prstGeom prst="rect">
                      <a:avLst/>
                    </a:prstGeom>
                  </am3d:spPr>
                  <am3d:camera>
                    <am3d:pos x="0" y="0" z="679272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297" d="1000000"/>
                    <am3d:preTrans dx="-128122" dy="-7172612" dz="-930961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4738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City Scene">
                <a:extLst>
                  <a:ext uri="{FF2B5EF4-FFF2-40B4-BE49-F238E27FC236}">
                    <a16:creationId xmlns:a16="http://schemas.microsoft.com/office/drawing/2014/main" id="{56B01BD7-194C-FDFC-DF5B-E7A9BF443B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46947" y="1660358"/>
                <a:ext cx="8961120" cy="51976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Justice classic car blue">
                <a:extLst>
                  <a:ext uri="{FF2B5EF4-FFF2-40B4-BE49-F238E27FC236}">
                    <a16:creationId xmlns:a16="http://schemas.microsoft.com/office/drawing/2014/main" id="{990E2728-9A86-FF50-DF51-3F442B054E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9357379"/>
                  </p:ext>
                </p:extLst>
              </p:nvPr>
            </p:nvGraphicFramePr>
            <p:xfrm>
              <a:off x="5168299" y="5167427"/>
              <a:ext cx="3451926" cy="91557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451926" cy="915572"/>
                    </a:xfrm>
                    <a:prstGeom prst="rect">
                      <a:avLst/>
                    </a:prstGeom>
                  </am3d:spPr>
                  <am3d:camera>
                    <am3d:pos x="0" y="0" z="546097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093036" d="1000000"/>
                    <am3d:preTrans dx="0" dy="-1502343" dz="4501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8763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Justice classic car blue">
                <a:extLst>
                  <a:ext uri="{FF2B5EF4-FFF2-40B4-BE49-F238E27FC236}">
                    <a16:creationId xmlns:a16="http://schemas.microsoft.com/office/drawing/2014/main" id="{990E2728-9A86-FF50-DF51-3F442B054E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68299" y="5167427"/>
                <a:ext cx="3451926" cy="9155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Camera">
                <a:extLst>
                  <a:ext uri="{FF2B5EF4-FFF2-40B4-BE49-F238E27FC236}">
                    <a16:creationId xmlns:a16="http://schemas.microsoft.com/office/drawing/2014/main" id="{2FF371B4-88E2-EECA-FFD4-D9DAF0AE9BD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6343428"/>
                  </p:ext>
                </p:extLst>
              </p:nvPr>
            </p:nvGraphicFramePr>
            <p:xfrm>
              <a:off x="9311984" y="4837437"/>
              <a:ext cx="1031482" cy="124556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031482" cy="1245562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 ay="18000000" az="54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7126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Camera">
                <a:extLst>
                  <a:ext uri="{FF2B5EF4-FFF2-40B4-BE49-F238E27FC236}">
                    <a16:creationId xmlns:a16="http://schemas.microsoft.com/office/drawing/2014/main" id="{2FF371B4-88E2-EECA-FFD4-D9DAF0AE9B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11984" y="4837437"/>
                <a:ext cx="1031482" cy="124556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5982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Project Focus- </a:t>
            </a:r>
            <a:r>
              <a:rPr lang="en-US" sz="2500" b="0" i="0" dirty="0">
                <a:solidFill>
                  <a:srgbClr val="374151"/>
                </a:solidFill>
                <a:effectLst/>
                <a:latin typeface="Söhne"/>
              </a:rPr>
              <a:t>This project centers on the development of an advanced Automatic License Number Plate Recognition System (ALPR) .</a:t>
            </a:r>
          </a:p>
          <a:p>
            <a:endParaRPr lang="en-US" sz="2500" dirty="0">
              <a:solidFill>
                <a:srgbClr val="374151"/>
              </a:solidFill>
              <a:latin typeface="Söhne"/>
            </a:endParaRPr>
          </a:p>
          <a:p>
            <a:r>
              <a:rPr lang="en-IN" b="1" i="0" dirty="0">
                <a:effectLst/>
              </a:rPr>
              <a:t>Technology Fusion- </a:t>
            </a:r>
            <a:r>
              <a:rPr lang="en-US" sz="2500" b="0" i="0" dirty="0">
                <a:solidFill>
                  <a:srgbClr val="374151"/>
                </a:solidFill>
                <a:effectLst/>
                <a:latin typeface="Söhne"/>
              </a:rPr>
              <a:t>Leveraging the synergy of Deep Learning, Convolutional Neural Networks (CNN), OpenCV, and Python's Keras library, </a:t>
            </a:r>
            <a:r>
              <a:rPr lang="en-US" sz="2500" dirty="0">
                <a:latin typeface="Söhne"/>
              </a:rPr>
              <a:t>YoloV8, SSD, R-CNN.</a:t>
            </a:r>
            <a:endParaRPr lang="en-US" sz="2500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sz="2500" dirty="0">
              <a:solidFill>
                <a:srgbClr val="374151"/>
              </a:solidFill>
              <a:latin typeface="Söhne"/>
            </a:endParaRPr>
          </a:p>
          <a:p>
            <a:r>
              <a:rPr lang="en-IN" b="1" i="0" dirty="0">
                <a:effectLst/>
              </a:rPr>
              <a:t>Multi-Stage Approach- </a:t>
            </a:r>
            <a:r>
              <a:rPr lang="en-US" sz="2500" dirty="0">
                <a:solidFill>
                  <a:srgbClr val="374151"/>
                </a:solidFill>
                <a:latin typeface="Söhne"/>
              </a:rPr>
              <a:t>E</a:t>
            </a:r>
            <a:r>
              <a:rPr lang="en-US" sz="2500" b="0" i="0" dirty="0">
                <a:solidFill>
                  <a:srgbClr val="374151"/>
                </a:solidFill>
                <a:effectLst/>
                <a:latin typeface="Söhne"/>
              </a:rPr>
              <a:t>ncompassing image preprocessing, license plate detection, precise character segmentation, character recognition, and comprehensive testing to ensure accuracy.</a:t>
            </a:r>
            <a:endParaRPr lang="en-US" sz="25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3</a:t>
            </a:fld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Justice classic car blue">
                <a:extLst>
                  <a:ext uri="{FF2B5EF4-FFF2-40B4-BE49-F238E27FC236}">
                    <a16:creationId xmlns:a16="http://schemas.microsoft.com/office/drawing/2014/main" id="{35D15044-012E-8170-E8C5-DC2C96C798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098575"/>
                  </p:ext>
                </p:extLst>
              </p:nvPr>
            </p:nvGraphicFramePr>
            <p:xfrm>
              <a:off x="5837574" y="-241119"/>
              <a:ext cx="3114402" cy="206674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114402" cy="2066744"/>
                    </a:xfrm>
                    <a:prstGeom prst="rect">
                      <a:avLst/>
                    </a:prstGeom>
                  </am3d:spPr>
                  <am3d:camera>
                    <am3d:pos x="0" y="0" z="546097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093036" d="1000000"/>
                    <am3d:preTrans dx="0" dy="-1502343" dz="4501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8763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Justice classic car blue">
                <a:extLst>
                  <a:ext uri="{FF2B5EF4-FFF2-40B4-BE49-F238E27FC236}">
                    <a16:creationId xmlns:a16="http://schemas.microsoft.com/office/drawing/2014/main" id="{35D15044-012E-8170-E8C5-DC2C96C798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7574" y="-241119"/>
                <a:ext cx="3114402" cy="2066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Camera">
                <a:extLst>
                  <a:ext uri="{FF2B5EF4-FFF2-40B4-BE49-F238E27FC236}">
                    <a16:creationId xmlns:a16="http://schemas.microsoft.com/office/drawing/2014/main" id="{ACAA7C03-25A4-35AF-1F7E-B68D424AF5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5343907"/>
                  </p:ext>
                </p:extLst>
              </p:nvPr>
            </p:nvGraphicFramePr>
            <p:xfrm>
              <a:off x="8515260" y="11649"/>
              <a:ext cx="2838540" cy="182391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838540" cy="1823913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3458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Camera">
                <a:extLst>
                  <a:ext uri="{FF2B5EF4-FFF2-40B4-BE49-F238E27FC236}">
                    <a16:creationId xmlns:a16="http://schemas.microsoft.com/office/drawing/2014/main" id="{ACAA7C03-25A4-35AF-1F7E-B68D424AF5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15260" y="11649"/>
                <a:ext cx="2838540" cy="182391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1012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76849-F362-0FD0-9456-B3BCB3E6A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Project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CEA70-0C7C-1774-1971-BF5D51EF4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b="1" i="0" dirty="0">
              <a:effectLst/>
            </a:endParaRPr>
          </a:p>
          <a:p>
            <a:r>
              <a:rPr lang="en-IN" b="1" i="0" dirty="0">
                <a:effectLst/>
              </a:rPr>
              <a:t>Real-World Applications- </a:t>
            </a:r>
            <a:r>
              <a:rPr lang="en-US" sz="2500" dirty="0">
                <a:solidFill>
                  <a:srgbClr val="374151"/>
                </a:solidFill>
                <a:latin typeface="Söhne"/>
              </a:rPr>
              <a:t>T</a:t>
            </a:r>
            <a:r>
              <a:rPr lang="en-US" sz="2500" b="0" i="0" dirty="0">
                <a:solidFill>
                  <a:srgbClr val="374151"/>
                </a:solidFill>
                <a:effectLst/>
                <a:latin typeface="Söhne"/>
              </a:rPr>
              <a:t>raffic management, automate toll collection, enhance security, and improve law enforcement operations.</a:t>
            </a:r>
          </a:p>
          <a:p>
            <a:endParaRPr lang="en-US" sz="2500" dirty="0">
              <a:solidFill>
                <a:srgbClr val="374151"/>
              </a:solidFill>
              <a:latin typeface="Söhne"/>
            </a:endParaRPr>
          </a:p>
          <a:p>
            <a:r>
              <a:rPr lang="en-IN" b="1" i="0" dirty="0">
                <a:effectLst/>
              </a:rPr>
              <a:t>Technological Advancement- </a:t>
            </a:r>
            <a:r>
              <a:rPr lang="en-US" sz="2500" dirty="0">
                <a:solidFill>
                  <a:srgbClr val="374151"/>
                </a:solidFill>
                <a:latin typeface="Söhne"/>
              </a:rPr>
              <a:t>It show case</a:t>
            </a:r>
            <a:r>
              <a:rPr lang="en-US" sz="2500" b="0" i="0" dirty="0">
                <a:solidFill>
                  <a:srgbClr val="374151"/>
                </a:solidFill>
                <a:effectLst/>
                <a:latin typeface="Söhne"/>
              </a:rPr>
              <a:t> the power of modern algorithms to enhance everyday processes and contribute to urban development.</a:t>
            </a:r>
          </a:p>
          <a:p>
            <a:endParaRPr lang="en-US" sz="2500" dirty="0">
              <a:solidFill>
                <a:srgbClr val="374151"/>
              </a:solidFill>
              <a:latin typeface="Söhne"/>
            </a:endParaRPr>
          </a:p>
          <a:p>
            <a:r>
              <a:rPr lang="en-IN" b="1" i="0" dirty="0">
                <a:effectLst/>
              </a:rPr>
              <a:t>Interdisciplinary Significance- </a:t>
            </a:r>
            <a:r>
              <a:rPr lang="en-US" sz="2500" dirty="0">
                <a:solidFill>
                  <a:srgbClr val="374151"/>
                </a:solidFill>
                <a:latin typeface="Söhne"/>
              </a:rPr>
              <a:t>It’s relevance in </a:t>
            </a:r>
            <a:r>
              <a:rPr lang="en-US" sz="2500" b="0" i="0" dirty="0">
                <a:solidFill>
                  <a:srgbClr val="374151"/>
                </a:solidFill>
                <a:effectLst/>
                <a:latin typeface="Söhne"/>
              </a:rPr>
              <a:t>areas like transportation, urban planning, law enforcement, and more.</a:t>
            </a:r>
            <a:endParaRPr lang="en-IN" sz="2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D73430-903D-91F1-C20D-8BACEEB45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4</a:t>
            </a:fld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Surface Studio">
                <a:extLst>
                  <a:ext uri="{FF2B5EF4-FFF2-40B4-BE49-F238E27FC236}">
                    <a16:creationId xmlns:a16="http://schemas.microsoft.com/office/drawing/2014/main" id="{618E5560-28BB-A577-374C-CCC12E6A9C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98681662"/>
                  </p:ext>
                </p:extLst>
              </p:nvPr>
            </p:nvGraphicFramePr>
            <p:xfrm>
              <a:off x="6609911" y="77461"/>
              <a:ext cx="1667815" cy="232088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67815" cy="2320884"/>
                    </a:xfrm>
                    <a:prstGeom prst="rect">
                      <a:avLst/>
                    </a:prstGeom>
                  </am3d:spPr>
                  <am3d:camera>
                    <am3d:pos x="0" y="0" z="702397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60118" d="1000000"/>
                    <am3d:preTrans dx="5587223" dy="-15750189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3825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Surface Studio">
                <a:extLst>
                  <a:ext uri="{FF2B5EF4-FFF2-40B4-BE49-F238E27FC236}">
                    <a16:creationId xmlns:a16="http://schemas.microsoft.com/office/drawing/2014/main" id="{618E5560-28BB-A577-374C-CCC12E6A9C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09911" y="77461"/>
                <a:ext cx="1667815" cy="232088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4804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</a:t>
            </a:r>
            <a:r>
              <a:rPr lang="en-US"/>
              <a:t>of the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Develop advanced ALPR using Deep Learning, CNN, OpenCV, Keras, YOLO V8, and SSD.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Accurately detect and recognize license plate numbers from surveillance images.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Optimize traffic management, law enforcement, and security practices.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Contribute to urban efficiency and advancement.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5</a:t>
            </a:fld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Surface Studio">
                <a:extLst>
                  <a:ext uri="{FF2B5EF4-FFF2-40B4-BE49-F238E27FC236}">
                    <a16:creationId xmlns:a16="http://schemas.microsoft.com/office/drawing/2014/main" id="{3FC08F89-82B9-D2A4-9F52-C5D5436C389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24099754"/>
                  </p:ext>
                </p:extLst>
              </p:nvPr>
            </p:nvGraphicFramePr>
            <p:xfrm>
              <a:off x="6727019" y="0"/>
              <a:ext cx="2498752" cy="229806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498752" cy="2298061"/>
                    </a:xfrm>
                    <a:prstGeom prst="rect">
                      <a:avLst/>
                    </a:prstGeom>
                  </am3d:spPr>
                  <am3d:camera>
                    <am3d:pos x="0" y="0" z="702397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60118" d="1000000"/>
                    <am3d:preTrans dx="5587223" dy="-15750189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5056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Surface Studio">
                <a:extLst>
                  <a:ext uri="{FF2B5EF4-FFF2-40B4-BE49-F238E27FC236}">
                    <a16:creationId xmlns:a16="http://schemas.microsoft.com/office/drawing/2014/main" id="{3FC08F89-82B9-D2A4-9F52-C5D5436C38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7019" y="0"/>
                <a:ext cx="2498752" cy="229806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4965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IN" b="1" i="0" dirty="0">
                <a:solidFill>
                  <a:srgbClr val="374151"/>
                </a:solidFill>
                <a:effectLst/>
              </a:rPr>
              <a:t>Image Preprocessing:</a:t>
            </a:r>
            <a:r>
              <a:rPr lang="en-IN" b="0" i="0" dirty="0">
                <a:solidFill>
                  <a:srgbClr val="374151"/>
                </a:solidFill>
                <a:effectLst/>
              </a:rPr>
              <a:t> </a:t>
            </a:r>
            <a:r>
              <a:rPr lang="en-IN" sz="2500" b="0" i="0" dirty="0">
                <a:solidFill>
                  <a:srgbClr val="374151"/>
                </a:solidFill>
                <a:effectLst/>
                <a:latin typeface="Söhne"/>
              </a:rPr>
              <a:t>Images captured by surveillance cameras underwent preprocessing to enhance quality and remove noise, ensuring optimal input for subsequent stages.</a:t>
            </a:r>
          </a:p>
          <a:p>
            <a:pPr algn="l">
              <a:buFont typeface="+mj-lt"/>
              <a:buAutoNum type="arabicPeriod"/>
            </a:pPr>
            <a:r>
              <a:rPr lang="en-IN" b="1" i="0" dirty="0">
                <a:solidFill>
                  <a:srgbClr val="374151"/>
                </a:solidFill>
                <a:effectLst/>
              </a:rPr>
              <a:t>License Plate Detection (OpenCV):</a:t>
            </a:r>
            <a:r>
              <a:rPr lang="en-IN" b="0" i="0" dirty="0">
                <a:solidFill>
                  <a:srgbClr val="374151"/>
                </a:solidFill>
                <a:effectLst/>
              </a:rPr>
              <a:t> </a:t>
            </a:r>
            <a:r>
              <a:rPr lang="en-IN" sz="2500" b="0" i="0" dirty="0">
                <a:solidFill>
                  <a:srgbClr val="374151"/>
                </a:solidFill>
                <a:effectLst/>
                <a:latin typeface="Söhne"/>
              </a:rPr>
              <a:t>OpenCV was employed to locate license plates within </a:t>
            </a:r>
            <a:r>
              <a:rPr lang="en-IN" sz="2500" b="0" i="0" dirty="0" err="1">
                <a:solidFill>
                  <a:srgbClr val="374151"/>
                </a:solidFill>
                <a:effectLst/>
                <a:latin typeface="Söhne"/>
              </a:rPr>
              <a:t>preprocessed</a:t>
            </a:r>
            <a:r>
              <a:rPr lang="en-IN" sz="2500" b="0" i="0" dirty="0">
                <a:solidFill>
                  <a:srgbClr val="374151"/>
                </a:solidFill>
                <a:effectLst/>
                <a:latin typeface="Söhne"/>
              </a:rPr>
              <a:t> images, utilizing pattern recognition techniques for accurate identification.</a:t>
            </a:r>
          </a:p>
          <a:p>
            <a:pPr algn="l">
              <a:buFont typeface="+mj-lt"/>
              <a:buAutoNum type="arabicPeriod"/>
            </a:pPr>
            <a:r>
              <a:rPr lang="en-IN" b="1" i="0" dirty="0">
                <a:solidFill>
                  <a:srgbClr val="374151"/>
                </a:solidFill>
                <a:effectLst/>
              </a:rPr>
              <a:t>Character Segmentation (CNN):</a:t>
            </a:r>
            <a:r>
              <a:rPr lang="en-IN" b="0" i="0" dirty="0">
                <a:solidFill>
                  <a:srgbClr val="374151"/>
                </a:solidFill>
                <a:effectLst/>
              </a:rPr>
              <a:t> </a:t>
            </a:r>
            <a:r>
              <a:rPr lang="en-IN" sz="2500" b="0" i="0" dirty="0">
                <a:solidFill>
                  <a:srgbClr val="374151"/>
                </a:solidFill>
                <a:effectLst/>
                <a:latin typeface="Söhne"/>
              </a:rPr>
              <a:t>Convolutional Neural Networks (CNN) were designed using </a:t>
            </a:r>
            <a:r>
              <a:rPr lang="en-IN" sz="2500" b="0" i="0" dirty="0" err="1">
                <a:solidFill>
                  <a:srgbClr val="374151"/>
                </a:solidFill>
                <a:effectLst/>
                <a:latin typeface="Söhne"/>
              </a:rPr>
              <a:t>Keras</a:t>
            </a:r>
            <a:r>
              <a:rPr lang="en-IN" sz="2500" b="0" i="0" dirty="0">
                <a:solidFill>
                  <a:srgbClr val="374151"/>
                </a:solidFill>
                <a:effectLst/>
                <a:latin typeface="Söhne"/>
              </a:rPr>
              <a:t> to segment characters within identified license plates, enabling precise extraction</a:t>
            </a: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6</a:t>
            </a:fld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C7 Track Blue">
                <a:extLst>
                  <a:ext uri="{FF2B5EF4-FFF2-40B4-BE49-F238E27FC236}">
                    <a16:creationId xmlns:a16="http://schemas.microsoft.com/office/drawing/2014/main" id="{1AB851F3-647D-F8A5-7683-CB8E3B920C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79616087"/>
                  </p:ext>
                </p:extLst>
              </p:nvPr>
            </p:nvGraphicFramePr>
            <p:xfrm>
              <a:off x="4735317" y="357946"/>
              <a:ext cx="4935171" cy="133991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935171" cy="1339919"/>
                    </a:xfrm>
                    <a:prstGeom prst="rect">
                      <a:avLst/>
                    </a:prstGeom>
                  </am3d:spPr>
                  <am3d:camera>
                    <am3d:pos x="0" y="0" z="541584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056670" d="1000000"/>
                    <am3d:preTrans dx="0" dy="-2001328" dz="885838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774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C7 Track Blue">
                <a:extLst>
                  <a:ext uri="{FF2B5EF4-FFF2-40B4-BE49-F238E27FC236}">
                    <a16:creationId xmlns:a16="http://schemas.microsoft.com/office/drawing/2014/main" id="{1AB851F3-647D-F8A5-7683-CB8E3B920C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35317" y="357946"/>
                <a:ext cx="4935171" cy="133991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52401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9D849-FC71-FDE1-4DEC-463339C1F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used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564B0-701A-A7B2-157E-29E5AC9D5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4.Character Recognition (Keras, YoloV8 and SSD):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Employing Keras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, YoloV8,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and SSD, trained models recognized segmented characters, converting them into alphanumeric information.</a:t>
            </a:r>
          </a:p>
          <a:p>
            <a:pPr marL="0" indent="0" algn="l">
              <a:buNone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5</a:t>
            </a:r>
            <a:r>
              <a:rPr lang="en-US" b="1" i="0" dirty="0">
                <a:solidFill>
                  <a:srgbClr val="374151"/>
                </a:solidFill>
                <a:effectLst/>
              </a:rPr>
              <a:t>.Testing and Optimization:</a:t>
            </a:r>
            <a:r>
              <a:rPr lang="en-US" b="0" i="0" dirty="0">
                <a:solidFill>
                  <a:srgbClr val="374151"/>
                </a:solidFill>
                <a:effectLst/>
              </a:rPr>
              <a:t>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entire system underwent rigorous testing using diverse datasets, followed by iterative optimization to enhance accuracy and efficiency.</a:t>
            </a:r>
          </a:p>
          <a:p>
            <a:pPr marL="0" indent="0" algn="l">
              <a:buNone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6.</a:t>
            </a:r>
            <a:r>
              <a:rPr lang="en-US" b="1" i="0" dirty="0">
                <a:solidFill>
                  <a:srgbClr val="374151"/>
                </a:solidFill>
                <a:effectLst/>
              </a:rPr>
              <a:t>Integration and User Interface:</a:t>
            </a:r>
            <a:r>
              <a:rPr lang="en-US" b="0" i="0" dirty="0">
                <a:solidFill>
                  <a:srgbClr val="374151"/>
                </a:solidFill>
                <a:effectLst/>
              </a:rPr>
              <a:t>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successful system components were integrated, and a user-friendly interface was developed to facilitate real-world deployment.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B4B01-A6A1-3233-175A-25B66F947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7</a:t>
            </a:fld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C7 Track Blue">
                <a:extLst>
                  <a:ext uri="{FF2B5EF4-FFF2-40B4-BE49-F238E27FC236}">
                    <a16:creationId xmlns:a16="http://schemas.microsoft.com/office/drawing/2014/main" id="{B0BE9CF2-2DFA-203D-D482-3819CB3DED8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8980537"/>
                  </p:ext>
                </p:extLst>
              </p:nvPr>
            </p:nvGraphicFramePr>
            <p:xfrm>
              <a:off x="5668346" y="203299"/>
              <a:ext cx="3069106" cy="164921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69106" cy="1649210"/>
                    </a:xfrm>
                    <a:prstGeom prst="rect">
                      <a:avLst/>
                    </a:prstGeom>
                  </am3d:spPr>
                  <am3d:camera>
                    <am3d:pos x="0" y="0" z="541584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056670" d="1000000"/>
                    <am3d:preTrans dx="0" dy="-2001328" dz="885838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99999" az="-1079999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774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C7 Track Blue">
                <a:extLst>
                  <a:ext uri="{FF2B5EF4-FFF2-40B4-BE49-F238E27FC236}">
                    <a16:creationId xmlns:a16="http://schemas.microsoft.com/office/drawing/2014/main" id="{B0BE9CF2-2DFA-203D-D482-3819CB3DED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68346" y="203299"/>
                <a:ext cx="3069106" cy="1649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Prop Newsroom Camera">
                <a:extLst>
                  <a:ext uri="{FF2B5EF4-FFF2-40B4-BE49-F238E27FC236}">
                    <a16:creationId xmlns:a16="http://schemas.microsoft.com/office/drawing/2014/main" id="{4C2531CE-D69F-241A-6FEA-D58C783B6B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61176025"/>
                  </p:ext>
                </p:extLst>
              </p:nvPr>
            </p:nvGraphicFramePr>
            <p:xfrm>
              <a:off x="9101580" y="230188"/>
              <a:ext cx="1466959" cy="142059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466959" cy="1420597"/>
                    </a:xfrm>
                    <a:prstGeom prst="rect">
                      <a:avLst/>
                    </a:prstGeom>
                  </am3d:spPr>
                  <am3d:camera>
                    <am3d:pos x="0" y="0" z="761168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6140" d="1000000"/>
                    <am3d:preTrans dx="10745" dy="-17448333" dz="6121675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3287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Prop Newsroom Camera">
                <a:extLst>
                  <a:ext uri="{FF2B5EF4-FFF2-40B4-BE49-F238E27FC236}">
                    <a16:creationId xmlns:a16="http://schemas.microsoft.com/office/drawing/2014/main" id="{4C2531CE-D69F-241A-6FEA-D58C783B6B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01580" y="230188"/>
                <a:ext cx="1466959" cy="142059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3901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Highlights- 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sz="2500" dirty="0">
                <a:latin typeface="Söhne"/>
              </a:rPr>
              <a:t>Using Deep Learning, CNN, OpenCV, and Keras, YoloV8, SSD, R-CNN, CNN, an advanced ALPR system has been successfully created.</a:t>
            </a:r>
          </a:p>
          <a:p>
            <a:endParaRPr lang="en-US" sz="2500" dirty="0">
              <a:latin typeface="Söhne"/>
            </a:endParaRPr>
          </a:p>
          <a:p>
            <a:r>
              <a:rPr lang="en-US" sz="2500" dirty="0">
                <a:latin typeface="Söhne"/>
              </a:rPr>
              <a:t>Prophesying improvements in traffic management and security is accurate license plate detection and recognition.</a:t>
            </a:r>
          </a:p>
          <a:p>
            <a:pPr marL="0" indent="0">
              <a:buNone/>
            </a:pPr>
            <a:endParaRPr lang="en-US" sz="2500" dirty="0">
              <a:latin typeface="Söhne"/>
            </a:endParaRPr>
          </a:p>
          <a:p>
            <a:r>
              <a:rPr lang="en-US" sz="2500" dirty="0">
                <a:latin typeface="Söhne"/>
              </a:rPr>
              <a:t>Demonstrated the potential for interdisciplinary collaboration to spark creative solutions.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8</a:t>
            </a:fld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C7 Track Blue">
                <a:extLst>
                  <a:ext uri="{FF2B5EF4-FFF2-40B4-BE49-F238E27FC236}">
                    <a16:creationId xmlns:a16="http://schemas.microsoft.com/office/drawing/2014/main" id="{BD7A040D-B90D-0BA1-2FD6-F87E10B813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6277517"/>
                  </p:ext>
                </p:extLst>
              </p:nvPr>
            </p:nvGraphicFramePr>
            <p:xfrm>
              <a:off x="3272392" y="306317"/>
              <a:ext cx="4954196" cy="133992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954196" cy="1339921"/>
                    </a:xfrm>
                    <a:prstGeom prst="rect">
                      <a:avLst/>
                    </a:prstGeom>
                  </am3d:spPr>
                  <am3d:camera>
                    <am3d:pos x="0" y="0" z="541584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056670" d="1000000"/>
                    <am3d:preTrans dx="0" dy="-2001328" dz="885838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775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C7 Track Blue">
                <a:extLst>
                  <a:ext uri="{FF2B5EF4-FFF2-40B4-BE49-F238E27FC236}">
                    <a16:creationId xmlns:a16="http://schemas.microsoft.com/office/drawing/2014/main" id="{BD7A040D-B90D-0BA1-2FD6-F87E10B813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72392" y="306317"/>
                <a:ext cx="4954196" cy="13399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Prop Newsroom Camera">
                <a:extLst>
                  <a:ext uri="{FF2B5EF4-FFF2-40B4-BE49-F238E27FC236}">
                    <a16:creationId xmlns:a16="http://schemas.microsoft.com/office/drawing/2014/main" id="{0420DDB5-FA67-E6B1-9FC4-D29808E72A0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42985118"/>
                  </p:ext>
                </p:extLst>
              </p:nvPr>
            </p:nvGraphicFramePr>
            <p:xfrm>
              <a:off x="8893631" y="0"/>
              <a:ext cx="2177137" cy="231359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77137" cy="2313594"/>
                    </a:xfrm>
                    <a:prstGeom prst="rect">
                      <a:avLst/>
                    </a:prstGeom>
                  </am3d:spPr>
                  <am3d:camera>
                    <am3d:pos x="0" y="0" z="761168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6140" d="1000000"/>
                    <am3d:preTrans dx="10745" dy="-17448333" dz="6121675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3370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Prop Newsroom Camera">
                <a:extLst>
                  <a:ext uri="{FF2B5EF4-FFF2-40B4-BE49-F238E27FC236}">
                    <a16:creationId xmlns:a16="http://schemas.microsoft.com/office/drawing/2014/main" id="{0420DDB5-FA67-E6B1-9FC4-D29808E72A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93631" y="0"/>
                <a:ext cx="2177137" cy="231359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0465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95A12-93B5-0FE0-4D43-3059DC546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1AC4E-0412-A0F7-F66B-A23FEB0D7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Pitfalls- </a:t>
            </a:r>
          </a:p>
          <a:p>
            <a:endParaRPr lang="en-US" dirty="0"/>
          </a:p>
          <a:p>
            <a:r>
              <a:rPr lang="en-US" sz="2500" dirty="0">
                <a:latin typeface="Söhne"/>
              </a:rPr>
              <a:t>Encountered difficulties because of the heterogeneity of the dataset and actual environmental conditions.</a:t>
            </a:r>
          </a:p>
          <a:p>
            <a:endParaRPr lang="en-US" sz="2500" dirty="0">
              <a:latin typeface="Söhne"/>
            </a:endParaRPr>
          </a:p>
          <a:p>
            <a:r>
              <a:rPr lang="en-US" sz="2500" dirty="0">
                <a:latin typeface="Söhne"/>
              </a:rPr>
              <a:t>Continuous algorithm improvement is required to provide reliable performance.</a:t>
            </a:r>
          </a:p>
          <a:p>
            <a:pPr marL="0" indent="0">
              <a:buNone/>
            </a:pPr>
            <a:endParaRPr lang="en-US" sz="2500" dirty="0">
              <a:latin typeface="Söhne"/>
            </a:endParaRPr>
          </a:p>
          <a:p>
            <a:r>
              <a:rPr lang="en-US" sz="2500" dirty="0">
                <a:latin typeface="Söhne"/>
              </a:rPr>
              <a:t>Precision calibration and optimization were needed for complex technology integration.</a:t>
            </a:r>
            <a:endParaRPr lang="en-IN" sz="2500" dirty="0">
              <a:latin typeface="Söhn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0688-FACB-E2A8-73EA-3B5CCC3D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3927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s Slide Master">
  <a:themeElements>
    <a:clrScheme name="ALLPPT-COLOR-A3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F4A4A"/>
      </a:accent1>
      <a:accent2>
        <a:srgbClr val="262626"/>
      </a:accent2>
      <a:accent3>
        <a:srgbClr val="EF4A4A"/>
      </a:accent3>
      <a:accent4>
        <a:srgbClr val="262626"/>
      </a:accent4>
      <a:accent5>
        <a:srgbClr val="EF4A4A"/>
      </a:accent5>
      <a:accent6>
        <a:srgbClr val="26262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smaple</Template>
  <TotalTime>7082</TotalTime>
  <Words>748</Words>
  <Application>Microsoft Office PowerPoint</Application>
  <PresentationFormat>Widescreen</PresentationFormat>
  <Paragraphs>84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Arial Black</vt:lpstr>
      <vt:lpstr>Calibri</vt:lpstr>
      <vt:lpstr>Calibri Light</vt:lpstr>
      <vt:lpstr>Casper</vt:lpstr>
      <vt:lpstr>Roboto</vt:lpstr>
      <vt:lpstr>Söhne</vt:lpstr>
      <vt:lpstr>Times New Roman</vt:lpstr>
      <vt:lpstr>1_Office Theme</vt:lpstr>
      <vt:lpstr>2_Office Theme</vt:lpstr>
      <vt:lpstr>Contents Slide Master</vt:lpstr>
      <vt:lpstr>PowerPoint Presentation</vt:lpstr>
      <vt:lpstr>Outline</vt:lpstr>
      <vt:lpstr>Introduction to Project</vt:lpstr>
      <vt:lpstr>Introduction to Project</vt:lpstr>
      <vt:lpstr>Objectives of the Work</vt:lpstr>
      <vt:lpstr>Methodology used</vt:lpstr>
      <vt:lpstr>Methodology used</vt:lpstr>
      <vt:lpstr>Conclusion</vt:lpstr>
      <vt:lpstr>Conclusion</vt:lpstr>
      <vt:lpstr>References</vt:lpstr>
      <vt:lpstr> 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NAMAN RAJ YADAV</dc:creator>
  <cp:keywords>JN</cp:keywords>
  <cp:lastModifiedBy>NAMAN Y</cp:lastModifiedBy>
  <cp:revision>499</cp:revision>
  <dcterms:created xsi:type="dcterms:W3CDTF">2019-01-09T10:33:58Z</dcterms:created>
  <dcterms:modified xsi:type="dcterms:W3CDTF">2023-11-30T04:38:35Z</dcterms:modified>
</cp:coreProperties>
</file>